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57" r:id="rId1"/>
  </p:sldMasterIdLst>
  <p:sldIdLst>
    <p:sldId id="256" r:id="rId2"/>
    <p:sldId id="267" r:id="rId3"/>
    <p:sldId id="261" r:id="rId4"/>
    <p:sldId id="257" r:id="rId5"/>
    <p:sldId id="258" r:id="rId6"/>
    <p:sldId id="259" r:id="rId7"/>
    <p:sldId id="260" r:id="rId8"/>
    <p:sldId id="266" r:id="rId9"/>
    <p:sldId id="263" r:id="rId10"/>
    <p:sldId id="268" r:id="rId11"/>
    <p:sldId id="269" r:id="rId12"/>
    <p:sldId id="264" r:id="rId13"/>
    <p:sldId id="270"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94660"/>
  </p:normalViewPr>
  <p:slideViewPr>
    <p:cSldViewPr snapToGrid="0">
      <p:cViewPr varScale="1">
        <p:scale>
          <a:sx n="78" d="100"/>
          <a:sy n="78" d="100"/>
        </p:scale>
        <p:origin x="103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D78820-4924-4628-B3BC-60D5DD9C1D94}" type="datetimeFigureOut">
              <a:rPr lang="en-IN" smtClean="0"/>
              <a:t>15-03-2025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D9C53CA-69B4-4F39-BEA6-D7CEB4EAB05C}" type="slidenum">
              <a:rPr lang="en-IN" smtClean="0"/>
              <a:t>‹#›</a:t>
            </a:fld>
            <a:endParaRPr lang="en-IN"/>
          </a:p>
        </p:txBody>
      </p:sp>
    </p:spTree>
    <p:extLst>
      <p:ext uri="{BB962C8B-B14F-4D97-AF65-F5344CB8AC3E}">
        <p14:creationId xmlns:p14="http://schemas.microsoft.com/office/powerpoint/2010/main" val="2156693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D78820-4924-4628-B3BC-60D5DD9C1D94}" type="datetimeFigureOut">
              <a:rPr lang="en-IN" smtClean="0"/>
              <a:t>15-03-2025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D9C53CA-69B4-4F39-BEA6-D7CEB4EAB05C}" type="slidenum">
              <a:rPr lang="en-IN" smtClean="0"/>
              <a:t>‹#›</a:t>
            </a:fld>
            <a:endParaRPr lang="en-IN"/>
          </a:p>
        </p:txBody>
      </p:sp>
    </p:spTree>
    <p:extLst>
      <p:ext uri="{BB962C8B-B14F-4D97-AF65-F5344CB8AC3E}">
        <p14:creationId xmlns:p14="http://schemas.microsoft.com/office/powerpoint/2010/main" val="362771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D78820-4924-4628-B3BC-60D5DD9C1D94}" type="datetimeFigureOut">
              <a:rPr lang="en-IN" smtClean="0"/>
              <a:t>15-03-2025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D9C53CA-69B4-4F39-BEA6-D7CEB4EAB05C}" type="slidenum">
              <a:rPr lang="en-IN" smtClean="0"/>
              <a:t>‹#›</a:t>
            </a:fld>
            <a:endParaRPr lang="en-IN"/>
          </a:p>
        </p:txBody>
      </p:sp>
    </p:spTree>
    <p:extLst>
      <p:ext uri="{BB962C8B-B14F-4D97-AF65-F5344CB8AC3E}">
        <p14:creationId xmlns:p14="http://schemas.microsoft.com/office/powerpoint/2010/main" val="3449244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D78820-4924-4628-B3BC-60D5DD9C1D94}" type="datetimeFigureOut">
              <a:rPr lang="en-IN" smtClean="0"/>
              <a:t>15-03-2025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D9C53CA-69B4-4F39-BEA6-D7CEB4EAB05C}" type="slidenum">
              <a:rPr lang="en-IN" smtClean="0"/>
              <a:t>‹#›</a:t>
            </a:fld>
            <a:endParaRPr lang="en-IN"/>
          </a:p>
        </p:txBody>
      </p:sp>
    </p:spTree>
    <p:extLst>
      <p:ext uri="{BB962C8B-B14F-4D97-AF65-F5344CB8AC3E}">
        <p14:creationId xmlns:p14="http://schemas.microsoft.com/office/powerpoint/2010/main" val="3818352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D78820-4924-4628-B3BC-60D5DD9C1D94}" type="datetimeFigureOut">
              <a:rPr lang="en-IN" smtClean="0"/>
              <a:t>15-03-2025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D9C53CA-69B4-4F39-BEA6-D7CEB4EAB05C}" type="slidenum">
              <a:rPr lang="en-IN" smtClean="0"/>
              <a:t>‹#›</a:t>
            </a:fld>
            <a:endParaRPr lang="en-IN"/>
          </a:p>
        </p:txBody>
      </p:sp>
    </p:spTree>
    <p:extLst>
      <p:ext uri="{BB962C8B-B14F-4D97-AF65-F5344CB8AC3E}">
        <p14:creationId xmlns:p14="http://schemas.microsoft.com/office/powerpoint/2010/main" val="2678886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D78820-4924-4628-B3BC-60D5DD9C1D94}" type="datetimeFigureOut">
              <a:rPr lang="en-IN" smtClean="0"/>
              <a:t>15-03-2025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D9C53CA-69B4-4F39-BEA6-D7CEB4EAB05C}" type="slidenum">
              <a:rPr lang="en-IN" smtClean="0"/>
              <a:t>‹#›</a:t>
            </a:fld>
            <a:endParaRPr lang="en-IN"/>
          </a:p>
        </p:txBody>
      </p:sp>
    </p:spTree>
    <p:extLst>
      <p:ext uri="{BB962C8B-B14F-4D97-AF65-F5344CB8AC3E}">
        <p14:creationId xmlns:p14="http://schemas.microsoft.com/office/powerpoint/2010/main" val="4113586991"/>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D78820-4924-4628-B3BC-60D5DD9C1D94}" type="datetimeFigureOut">
              <a:rPr lang="en-IN" smtClean="0"/>
              <a:t>15-03-2025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D9C53CA-69B4-4F39-BEA6-D7CEB4EAB05C}" type="slidenum">
              <a:rPr lang="en-IN" smtClean="0"/>
              <a:t>‹#›</a:t>
            </a:fld>
            <a:endParaRPr lang="en-IN"/>
          </a:p>
        </p:txBody>
      </p:sp>
    </p:spTree>
    <p:extLst>
      <p:ext uri="{BB962C8B-B14F-4D97-AF65-F5344CB8AC3E}">
        <p14:creationId xmlns:p14="http://schemas.microsoft.com/office/powerpoint/2010/main" val="2410604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78820-4924-4628-B3BC-60D5DD9C1D94}" type="datetimeFigureOut">
              <a:rPr lang="en-IN" smtClean="0"/>
              <a:t>15-03-2025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D9C53CA-69B4-4F39-BEA6-D7CEB4EAB05C}" type="slidenum">
              <a:rPr lang="en-IN" smtClean="0"/>
              <a:t>‹#›</a:t>
            </a:fld>
            <a:endParaRPr lang="en-IN"/>
          </a:p>
        </p:txBody>
      </p:sp>
    </p:spTree>
    <p:extLst>
      <p:ext uri="{BB962C8B-B14F-4D97-AF65-F5344CB8AC3E}">
        <p14:creationId xmlns:p14="http://schemas.microsoft.com/office/powerpoint/2010/main" val="4107721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EBD78820-4924-4628-B3BC-60D5DD9C1D94}" type="datetimeFigureOut">
              <a:rPr lang="en-IN" smtClean="0"/>
              <a:t>15-03-2025</a:t>
            </a:fld>
            <a:endParaRPr lang="en-IN"/>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7D9C53CA-69B4-4F39-BEA6-D7CEB4EAB05C}" type="slidenum">
              <a:rPr lang="en-IN" smtClean="0"/>
              <a:t>‹#›</a:t>
            </a:fld>
            <a:endParaRPr lang="en-IN"/>
          </a:p>
        </p:txBody>
      </p:sp>
    </p:spTree>
    <p:extLst>
      <p:ext uri="{BB962C8B-B14F-4D97-AF65-F5344CB8AC3E}">
        <p14:creationId xmlns:p14="http://schemas.microsoft.com/office/powerpoint/2010/main" val="316285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78820-4924-4628-B3BC-60D5DD9C1D94}" type="datetimeFigureOut">
              <a:rPr lang="en-IN" smtClean="0"/>
              <a:t>15-03-2025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D9C53CA-69B4-4F39-BEA6-D7CEB4EAB05C}" type="slidenum">
              <a:rPr lang="en-IN" smtClean="0"/>
              <a:t>‹#›</a:t>
            </a:fld>
            <a:endParaRPr lang="en-IN"/>
          </a:p>
        </p:txBody>
      </p:sp>
    </p:spTree>
    <p:extLst>
      <p:ext uri="{BB962C8B-B14F-4D97-AF65-F5344CB8AC3E}">
        <p14:creationId xmlns:p14="http://schemas.microsoft.com/office/powerpoint/2010/main" val="2511357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D78820-4924-4628-B3BC-60D5DD9C1D94}" type="datetimeFigureOut">
              <a:rPr lang="en-IN" smtClean="0"/>
              <a:t>15-03-2025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D9C53CA-69B4-4F39-BEA6-D7CEB4EAB05C}" type="slidenum">
              <a:rPr lang="en-IN" smtClean="0"/>
              <a:t>‹#›</a:t>
            </a:fld>
            <a:endParaRPr lang="en-IN"/>
          </a:p>
        </p:txBody>
      </p:sp>
    </p:spTree>
    <p:extLst>
      <p:ext uri="{BB962C8B-B14F-4D97-AF65-F5344CB8AC3E}">
        <p14:creationId xmlns:p14="http://schemas.microsoft.com/office/powerpoint/2010/main" val="36568809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D78820-4924-4628-B3BC-60D5DD9C1D94}" type="datetimeFigureOut">
              <a:rPr lang="en-IN" smtClean="0"/>
              <a:t>15-03-2025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D9C53CA-69B4-4F39-BEA6-D7CEB4EAB05C}" type="slidenum">
              <a:rPr lang="en-IN" smtClean="0"/>
              <a:t>‹#›</a:t>
            </a:fld>
            <a:endParaRPr lang="en-IN"/>
          </a:p>
        </p:txBody>
      </p:sp>
    </p:spTree>
    <p:extLst>
      <p:ext uri="{BB962C8B-B14F-4D97-AF65-F5344CB8AC3E}">
        <p14:creationId xmlns:p14="http://schemas.microsoft.com/office/powerpoint/2010/main" val="31118916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D78820-4924-4628-B3BC-60D5DD9C1D94}" type="datetimeFigureOut">
              <a:rPr lang="en-IN" smtClean="0"/>
              <a:t>15-03-2025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D9C53CA-69B4-4F39-BEA6-D7CEB4EAB05C}" type="slidenum">
              <a:rPr lang="en-IN" smtClean="0"/>
              <a:t>‹#›</a:t>
            </a:fld>
            <a:endParaRPr lang="en-IN"/>
          </a:p>
        </p:txBody>
      </p:sp>
    </p:spTree>
    <p:extLst>
      <p:ext uri="{BB962C8B-B14F-4D97-AF65-F5344CB8AC3E}">
        <p14:creationId xmlns:p14="http://schemas.microsoft.com/office/powerpoint/2010/main" val="3347963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D78820-4924-4628-B3BC-60D5DD9C1D94}" type="datetimeFigureOut">
              <a:rPr lang="en-IN" smtClean="0"/>
              <a:t>15-03-2025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D9C53CA-69B4-4F39-BEA6-D7CEB4EAB05C}" type="slidenum">
              <a:rPr lang="en-IN" smtClean="0"/>
              <a:t>‹#›</a:t>
            </a:fld>
            <a:endParaRPr lang="en-IN"/>
          </a:p>
        </p:txBody>
      </p:sp>
    </p:spTree>
    <p:extLst>
      <p:ext uri="{BB962C8B-B14F-4D97-AF65-F5344CB8AC3E}">
        <p14:creationId xmlns:p14="http://schemas.microsoft.com/office/powerpoint/2010/main" val="2818066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solidFill>
                  <a:schemeClr val="tx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D78820-4924-4628-B3BC-60D5DD9C1D94}" type="datetimeFigureOut">
              <a:rPr lang="en-IN" smtClean="0"/>
              <a:t>15-03-2025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D9C53CA-69B4-4F39-BEA6-D7CEB4EAB05C}" type="slidenum">
              <a:rPr lang="en-IN" smtClean="0"/>
              <a:t>‹#›</a:t>
            </a:fld>
            <a:endParaRPr lang="en-IN"/>
          </a:p>
        </p:txBody>
      </p:sp>
    </p:spTree>
    <p:extLst>
      <p:ext uri="{BB962C8B-B14F-4D97-AF65-F5344CB8AC3E}">
        <p14:creationId xmlns:p14="http://schemas.microsoft.com/office/powerpoint/2010/main" val="3507633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D78820-4924-4628-B3BC-60D5DD9C1D94}" type="datetimeFigureOut">
              <a:rPr lang="en-IN" smtClean="0"/>
              <a:t>15-03-2025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D9C53CA-69B4-4F39-BEA6-D7CEB4EAB05C}" type="slidenum">
              <a:rPr lang="en-IN" smtClean="0"/>
              <a:t>‹#›</a:t>
            </a:fld>
            <a:endParaRPr lang="en-IN"/>
          </a:p>
        </p:txBody>
      </p:sp>
    </p:spTree>
    <p:extLst>
      <p:ext uri="{BB962C8B-B14F-4D97-AF65-F5344CB8AC3E}">
        <p14:creationId xmlns:p14="http://schemas.microsoft.com/office/powerpoint/2010/main" val="28530628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D78820-4924-4628-B3BC-60D5DD9C1D94}" type="datetimeFigureOut">
              <a:rPr lang="en-IN" smtClean="0"/>
              <a:t>15-03-2025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D9C53CA-69B4-4F39-BEA6-D7CEB4EAB05C}" type="slidenum">
              <a:rPr lang="en-IN" smtClean="0"/>
              <a:t>‹#›</a:t>
            </a:fld>
            <a:endParaRPr lang="en-IN"/>
          </a:p>
        </p:txBody>
      </p:sp>
    </p:spTree>
    <p:extLst>
      <p:ext uri="{BB962C8B-B14F-4D97-AF65-F5344CB8AC3E}">
        <p14:creationId xmlns:p14="http://schemas.microsoft.com/office/powerpoint/2010/main" val="377621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EBD78820-4924-4628-B3BC-60D5DD9C1D94}" type="datetimeFigureOut">
              <a:rPr lang="en-IN" smtClean="0"/>
              <a:t>15-03-2025</a:t>
            </a:fld>
            <a:endParaRPr lang="en-IN"/>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IN"/>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7D9C53CA-69B4-4F39-BEA6-D7CEB4EAB05C}" type="slidenum">
              <a:rPr lang="en-IN" smtClean="0"/>
              <a:t>‹#›</a:t>
            </a:fld>
            <a:endParaRPr lang="en-IN"/>
          </a:p>
        </p:txBody>
      </p:sp>
    </p:spTree>
    <p:extLst>
      <p:ext uri="{BB962C8B-B14F-4D97-AF65-F5344CB8AC3E}">
        <p14:creationId xmlns:p14="http://schemas.microsoft.com/office/powerpoint/2010/main" val="3372747051"/>
      </p:ext>
    </p:extLst>
  </p:cSld>
  <p:clrMap bg1="dk1" tx1="lt1" bg2="dk2" tx2="lt2" accent1="accent1" accent2="accent2" accent3="accent3" accent4="accent4" accent5="accent5" accent6="accent6" hlink="hlink" folHlink="folHlink"/>
  <p:sldLayoutIdLst>
    <p:sldLayoutId id="2147484258" r:id="rId1"/>
    <p:sldLayoutId id="2147484259" r:id="rId2"/>
    <p:sldLayoutId id="2147484260" r:id="rId3"/>
    <p:sldLayoutId id="2147484261" r:id="rId4"/>
    <p:sldLayoutId id="2147484262" r:id="rId5"/>
    <p:sldLayoutId id="2147484263" r:id="rId6"/>
    <p:sldLayoutId id="2147484264" r:id="rId7"/>
    <p:sldLayoutId id="2147484265" r:id="rId8"/>
    <p:sldLayoutId id="2147484266" r:id="rId9"/>
    <p:sldLayoutId id="2147484267" r:id="rId10"/>
    <p:sldLayoutId id="2147484268" r:id="rId11"/>
    <p:sldLayoutId id="2147484269" r:id="rId12"/>
    <p:sldLayoutId id="2147484270" r:id="rId13"/>
    <p:sldLayoutId id="2147484271" r:id="rId14"/>
    <p:sldLayoutId id="2147484272" r:id="rId15"/>
    <p:sldLayoutId id="2147484273" r:id="rId16"/>
    <p:sldLayoutId id="2147484274" r:id="rId17"/>
  </p:sldLayoutIdLst>
  <p:txStyles>
    <p:title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AESECURITAS@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A7F04-5671-68E9-E4C2-E9AC8A7E9FAD}"/>
              </a:ext>
            </a:extLst>
          </p:cNvPr>
          <p:cNvSpPr>
            <a:spLocks noGrp="1"/>
          </p:cNvSpPr>
          <p:nvPr>
            <p:ph type="ctrTitle"/>
          </p:nvPr>
        </p:nvSpPr>
        <p:spPr>
          <a:xfrm>
            <a:off x="501445" y="1447800"/>
            <a:ext cx="10363199" cy="3329581"/>
          </a:xfrm>
        </p:spPr>
        <p:txBody>
          <a:bodyPr/>
          <a:lstStyle/>
          <a:p>
            <a:r>
              <a:rPr lang="en-IN" dirty="0"/>
              <a:t>           </a:t>
            </a:r>
            <a:br>
              <a:rPr lang="en-IN" dirty="0"/>
            </a:br>
            <a:r>
              <a:rPr lang="en-IN" b="1" dirty="0"/>
              <a:t>       </a:t>
            </a:r>
            <a:r>
              <a:rPr lang="en-IN" sz="8200" b="1" dirty="0"/>
              <a:t>AE SECURITAS</a:t>
            </a:r>
          </a:p>
        </p:txBody>
      </p:sp>
      <p:sp>
        <p:nvSpPr>
          <p:cNvPr id="3" name="Subtitle 2">
            <a:extLst>
              <a:ext uri="{FF2B5EF4-FFF2-40B4-BE49-F238E27FC236}">
                <a16:creationId xmlns:a16="http://schemas.microsoft.com/office/drawing/2014/main" id="{286B6E6E-2665-CBCF-1EA6-C3A7FCD44309}"/>
              </a:ext>
            </a:extLst>
          </p:cNvPr>
          <p:cNvSpPr>
            <a:spLocks noGrp="1"/>
          </p:cNvSpPr>
          <p:nvPr>
            <p:ph type="subTitle" idx="1"/>
          </p:nvPr>
        </p:nvSpPr>
        <p:spPr>
          <a:xfrm>
            <a:off x="1823551" y="4777379"/>
            <a:ext cx="8825658" cy="1210465"/>
          </a:xfrm>
        </p:spPr>
        <p:txBody>
          <a:bodyPr>
            <a:normAutofit fontScale="70000" lnSpcReduction="20000"/>
          </a:bodyPr>
          <a:lstStyle/>
          <a:p>
            <a:r>
              <a:rPr lang="en-IN" b="1" dirty="0"/>
              <a:t>  Security &amp; allied services</a:t>
            </a:r>
          </a:p>
          <a:p>
            <a:r>
              <a:rPr lang="en-IN" b="1" dirty="0"/>
              <a:t>          REGD. OFFICE:- G-42B, 3</a:t>
            </a:r>
            <a:r>
              <a:rPr lang="en-IN" b="1" baseline="30000" dirty="0"/>
              <a:t>RD</a:t>
            </a:r>
            <a:r>
              <a:rPr lang="en-IN" b="1" dirty="0"/>
              <a:t> FLOOR, EAST OF KAILASH, NEW DELHI – 110065</a:t>
            </a:r>
          </a:p>
          <a:p>
            <a:r>
              <a:rPr lang="en-IN" b="1" dirty="0"/>
              <a:t>OPERATIONAL OFFICE:- C-119, EAST OF KAILASH, NEW DELHI - 110065</a:t>
            </a:r>
          </a:p>
          <a:p>
            <a:r>
              <a:rPr lang="en-IN" b="1" dirty="0"/>
              <a:t>Contact no.:- +91 99108 62221 Email Id:- </a:t>
            </a:r>
            <a:r>
              <a:rPr lang="en-IN" b="1" dirty="0">
                <a:hlinkClick r:id="rId2"/>
              </a:rPr>
              <a:t>AESECURITAS@gmail.com</a:t>
            </a:r>
            <a:endParaRPr lang="en-IN" b="1" dirty="0"/>
          </a:p>
        </p:txBody>
      </p:sp>
      <p:pic>
        <p:nvPicPr>
          <p:cNvPr id="5" name="Picture 4">
            <a:extLst>
              <a:ext uri="{FF2B5EF4-FFF2-40B4-BE49-F238E27FC236}">
                <a16:creationId xmlns:a16="http://schemas.microsoft.com/office/drawing/2014/main" id="{9641E86E-48AA-668D-53F6-26DBB0646A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5755" y="794529"/>
            <a:ext cx="3167370" cy="2653742"/>
          </a:xfrm>
          <a:prstGeom prst="rect">
            <a:avLst/>
          </a:prstGeom>
        </p:spPr>
      </p:pic>
    </p:spTree>
    <p:extLst>
      <p:ext uri="{BB962C8B-B14F-4D97-AF65-F5344CB8AC3E}">
        <p14:creationId xmlns:p14="http://schemas.microsoft.com/office/powerpoint/2010/main" val="657612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43E16-2D9A-5E3F-1C25-FCE8CA318395}"/>
              </a:ext>
            </a:extLst>
          </p:cNvPr>
          <p:cNvSpPr>
            <a:spLocks noGrp="1"/>
          </p:cNvSpPr>
          <p:nvPr>
            <p:ph type="title"/>
          </p:nvPr>
        </p:nvSpPr>
        <p:spPr/>
        <p:txBody>
          <a:bodyPr/>
          <a:lstStyle/>
          <a:p>
            <a:r>
              <a:rPr lang="en-IN" dirty="0"/>
              <a:t>AE SECURITAS</a:t>
            </a:r>
            <a:br>
              <a:rPr lang="en-IN" dirty="0"/>
            </a:br>
            <a:r>
              <a:rPr lang="en-IN" sz="2000" dirty="0"/>
              <a:t>Security &amp; Allied Services</a:t>
            </a:r>
          </a:p>
        </p:txBody>
      </p:sp>
      <p:sp>
        <p:nvSpPr>
          <p:cNvPr id="3" name="Content Placeholder 2">
            <a:extLst>
              <a:ext uri="{FF2B5EF4-FFF2-40B4-BE49-F238E27FC236}">
                <a16:creationId xmlns:a16="http://schemas.microsoft.com/office/drawing/2014/main" id="{48EC2253-66D7-AA7C-987F-88E7388238EF}"/>
              </a:ext>
            </a:extLst>
          </p:cNvPr>
          <p:cNvSpPr>
            <a:spLocks noGrp="1"/>
          </p:cNvSpPr>
          <p:nvPr>
            <p:ph idx="1"/>
          </p:nvPr>
        </p:nvSpPr>
        <p:spPr>
          <a:xfrm>
            <a:off x="1103312" y="2052918"/>
            <a:ext cx="9404723" cy="4195481"/>
          </a:xfrm>
        </p:spPr>
        <p:txBody>
          <a:bodyPr>
            <a:normAutofit fontScale="77500" lnSpcReduction="20000"/>
          </a:bodyPr>
          <a:lstStyle/>
          <a:p>
            <a:pPr>
              <a:buNone/>
            </a:pPr>
            <a:r>
              <a:rPr lang="en-US" b="1" dirty="0"/>
              <a:t>About Us:</a:t>
            </a:r>
          </a:p>
          <a:p>
            <a:pPr>
              <a:buNone/>
            </a:pPr>
            <a:br>
              <a:rPr lang="en-US" dirty="0"/>
            </a:br>
            <a:r>
              <a:rPr lang="en-US" dirty="0"/>
              <a:t>AE SECURITAS is a leading manpower outsourcing provider, delivering tailored workforce solutions to businesses across various industries. With extensive experience and a commitment to excellence, we help organizations access skilled talent while reducing operational complexities.</a:t>
            </a:r>
          </a:p>
          <a:p>
            <a:pPr>
              <a:buNone/>
            </a:pPr>
            <a:endParaRPr lang="en-US" dirty="0"/>
          </a:p>
          <a:p>
            <a:pPr>
              <a:buNone/>
            </a:pPr>
            <a:r>
              <a:rPr lang="en-US" b="1" dirty="0"/>
              <a:t>Our Mission:</a:t>
            </a:r>
          </a:p>
          <a:p>
            <a:pPr>
              <a:buNone/>
            </a:pPr>
            <a:br>
              <a:rPr lang="en-US" dirty="0"/>
            </a:br>
            <a:r>
              <a:rPr lang="en-US" dirty="0"/>
              <a:t>To empower businesses with flexible, cost-effective, and reliable manpower solutions that drive growth and efficiency.</a:t>
            </a:r>
          </a:p>
          <a:p>
            <a:pPr>
              <a:buNone/>
            </a:pPr>
            <a:endParaRPr lang="en-US" dirty="0"/>
          </a:p>
          <a:p>
            <a:pPr marL="0" indent="0">
              <a:buNone/>
            </a:pPr>
            <a:r>
              <a:rPr lang="en-US" b="1" dirty="0"/>
              <a:t>Our Vision:</a:t>
            </a:r>
          </a:p>
          <a:p>
            <a:pPr marL="0" indent="0">
              <a:buNone/>
            </a:pPr>
            <a:endParaRPr lang="en-US" b="1" dirty="0"/>
          </a:p>
          <a:p>
            <a:pPr marL="0" indent="0">
              <a:buNone/>
            </a:pPr>
            <a:r>
              <a:rPr lang="en-US" dirty="0"/>
              <a:t>To become a preferred global partner for comprehensive staffing and outsourcing services.</a:t>
            </a:r>
          </a:p>
          <a:p>
            <a:endParaRPr lang="en-IN" dirty="0"/>
          </a:p>
        </p:txBody>
      </p:sp>
    </p:spTree>
    <p:extLst>
      <p:ext uri="{BB962C8B-B14F-4D97-AF65-F5344CB8AC3E}">
        <p14:creationId xmlns:p14="http://schemas.microsoft.com/office/powerpoint/2010/main" val="3465287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C506A-AD84-F278-4863-3A86F19763AB}"/>
              </a:ext>
            </a:extLst>
          </p:cNvPr>
          <p:cNvSpPr>
            <a:spLocks noGrp="1"/>
          </p:cNvSpPr>
          <p:nvPr>
            <p:ph type="title"/>
          </p:nvPr>
        </p:nvSpPr>
        <p:spPr/>
        <p:txBody>
          <a:bodyPr>
            <a:normAutofit/>
          </a:bodyPr>
          <a:lstStyle/>
          <a:p>
            <a:pPr>
              <a:buNone/>
            </a:pPr>
            <a:r>
              <a:rPr lang="en-US" b="1" dirty="0"/>
              <a:t>Key Industries Using Manpower Outsourcing</a:t>
            </a:r>
            <a:endParaRPr lang="en-US" dirty="0"/>
          </a:p>
        </p:txBody>
      </p:sp>
      <p:sp>
        <p:nvSpPr>
          <p:cNvPr id="3" name="Content Placeholder 2">
            <a:extLst>
              <a:ext uri="{FF2B5EF4-FFF2-40B4-BE49-F238E27FC236}">
                <a16:creationId xmlns:a16="http://schemas.microsoft.com/office/drawing/2014/main" id="{63A26F4D-02CD-3304-077F-2B319565A9D9}"/>
              </a:ext>
            </a:extLst>
          </p:cNvPr>
          <p:cNvSpPr>
            <a:spLocks noGrp="1"/>
          </p:cNvSpPr>
          <p:nvPr>
            <p:ph idx="1"/>
          </p:nvPr>
        </p:nvSpPr>
        <p:spPr/>
        <p:txBody>
          <a:bodyPr>
            <a:normAutofit fontScale="62500" lnSpcReduction="20000"/>
          </a:bodyPr>
          <a:lstStyle/>
          <a:p>
            <a:pPr>
              <a:buFont typeface="Arial" panose="020B0604020202020204" pitchFamily="34" charset="0"/>
              <a:buChar char="•"/>
            </a:pPr>
            <a:r>
              <a:rPr lang="en-US" dirty="0"/>
              <a:t>Security Services</a:t>
            </a:r>
          </a:p>
          <a:p>
            <a:pPr marL="0" indent="0">
              <a:buNone/>
            </a:pPr>
            <a:endParaRPr lang="en-US" dirty="0"/>
          </a:p>
          <a:p>
            <a:pPr>
              <a:buFont typeface="Arial" panose="020B0604020202020204" pitchFamily="34" charset="0"/>
              <a:buChar char="•"/>
            </a:pPr>
            <a:r>
              <a:rPr lang="en-US" dirty="0"/>
              <a:t>Housekeeping Services</a:t>
            </a:r>
          </a:p>
          <a:p>
            <a:pPr marL="0" indent="0">
              <a:buNone/>
            </a:pPr>
            <a:endParaRPr lang="en-US" dirty="0"/>
          </a:p>
          <a:p>
            <a:pPr>
              <a:buFont typeface="Arial" panose="020B0604020202020204" pitchFamily="34" charset="0"/>
              <a:buChar char="•"/>
            </a:pPr>
            <a:r>
              <a:rPr lang="en-US" dirty="0"/>
              <a:t>Catering Services</a:t>
            </a:r>
          </a:p>
          <a:p>
            <a:pPr marL="0" indent="0">
              <a:buNone/>
            </a:pPr>
            <a:endParaRPr lang="en-US" dirty="0"/>
          </a:p>
          <a:p>
            <a:pPr>
              <a:buFont typeface="Arial" panose="020B0604020202020204" pitchFamily="34" charset="0"/>
              <a:buChar char="•"/>
            </a:pPr>
            <a:r>
              <a:rPr lang="en-US" dirty="0"/>
              <a:t>Healthcare Services</a:t>
            </a:r>
          </a:p>
          <a:p>
            <a:pPr marL="0" indent="0">
              <a:buNone/>
            </a:pPr>
            <a:endParaRPr lang="en-US" dirty="0"/>
          </a:p>
          <a:p>
            <a:pPr>
              <a:buFont typeface="Arial" panose="020B0604020202020204" pitchFamily="34" charset="0"/>
              <a:buChar char="•"/>
            </a:pPr>
            <a:r>
              <a:rPr lang="en-US" dirty="0"/>
              <a:t>Manpower Outsourcing Services</a:t>
            </a:r>
          </a:p>
          <a:p>
            <a:pPr>
              <a:buFont typeface="Arial" panose="020B0604020202020204" pitchFamily="34" charset="0"/>
              <a:buChar char="•"/>
            </a:pPr>
            <a:endParaRPr lang="en-US" dirty="0"/>
          </a:p>
          <a:p>
            <a:pPr>
              <a:buFont typeface="Arial" panose="020B0604020202020204" pitchFamily="34" charset="0"/>
              <a:buChar char="•"/>
            </a:pPr>
            <a:r>
              <a:rPr lang="en-US" dirty="0"/>
              <a:t>Hospitality Services</a:t>
            </a:r>
          </a:p>
          <a:p>
            <a:endParaRPr lang="en-IN" dirty="0"/>
          </a:p>
        </p:txBody>
      </p:sp>
    </p:spTree>
    <p:extLst>
      <p:ext uri="{BB962C8B-B14F-4D97-AF65-F5344CB8AC3E}">
        <p14:creationId xmlns:p14="http://schemas.microsoft.com/office/powerpoint/2010/main" val="2242863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C040E-C6FF-13FB-4AB8-B62A04DDAD95}"/>
              </a:ext>
            </a:extLst>
          </p:cNvPr>
          <p:cNvSpPr>
            <a:spLocks noGrp="1"/>
          </p:cNvSpPr>
          <p:nvPr>
            <p:ph type="title"/>
          </p:nvPr>
        </p:nvSpPr>
        <p:spPr>
          <a:xfrm>
            <a:off x="646111" y="452718"/>
            <a:ext cx="9953064" cy="1400530"/>
          </a:xfrm>
        </p:spPr>
        <p:txBody>
          <a:bodyPr>
            <a:normAutofit/>
          </a:bodyPr>
          <a:lstStyle/>
          <a:p>
            <a:pPr>
              <a:buNone/>
            </a:pPr>
            <a:r>
              <a:rPr lang="en-US" b="1" dirty="0"/>
              <a:t>Introduction to Manpower Outsourcing</a:t>
            </a:r>
            <a:endParaRPr lang="en-US" dirty="0"/>
          </a:p>
        </p:txBody>
      </p:sp>
      <p:sp>
        <p:nvSpPr>
          <p:cNvPr id="3" name="Content Placeholder 2">
            <a:extLst>
              <a:ext uri="{FF2B5EF4-FFF2-40B4-BE49-F238E27FC236}">
                <a16:creationId xmlns:a16="http://schemas.microsoft.com/office/drawing/2014/main" id="{83BC0D03-E7C1-5A4F-A910-CC3C674ACB6F}"/>
              </a:ext>
            </a:extLst>
          </p:cNvPr>
          <p:cNvSpPr>
            <a:spLocks noGrp="1"/>
          </p:cNvSpPr>
          <p:nvPr>
            <p:ph idx="1"/>
          </p:nvPr>
        </p:nvSpPr>
        <p:spPr/>
        <p:txBody>
          <a:bodyPr>
            <a:normAutofit fontScale="77500" lnSpcReduction="20000"/>
          </a:bodyPr>
          <a:lstStyle/>
          <a:p>
            <a:pPr algn="just">
              <a:buFont typeface="Arial" panose="020B0604020202020204" pitchFamily="34" charset="0"/>
              <a:buChar char="•"/>
            </a:pPr>
            <a:r>
              <a:rPr lang="en-US" dirty="0"/>
              <a:t>Manpower outsourcing refers to the strategic process of hiring an external agency to manage workforce requirements. Instead of recruiting employees directly, companies partner with third-party service providers to supply skilled talent.</a:t>
            </a:r>
          </a:p>
          <a:p>
            <a:pPr>
              <a:buFont typeface="Arial" panose="020B0604020202020204" pitchFamily="34" charset="0"/>
              <a:buChar char="•"/>
            </a:pPr>
            <a:endParaRPr lang="en-US" dirty="0"/>
          </a:p>
          <a:p>
            <a:pPr>
              <a:buNone/>
            </a:pPr>
            <a:r>
              <a:rPr lang="en-US" b="1" dirty="0"/>
              <a:t>Key Points:</a:t>
            </a:r>
          </a:p>
          <a:p>
            <a:pPr>
              <a:buNone/>
            </a:pPr>
            <a:endParaRPr lang="en-US" b="1" dirty="0"/>
          </a:p>
          <a:p>
            <a:pPr algn="just">
              <a:buFont typeface="Arial" panose="020B0604020202020204" pitchFamily="34" charset="0"/>
              <a:buChar char="•"/>
            </a:pPr>
            <a:r>
              <a:rPr lang="en-US" b="1" dirty="0"/>
              <a:t>Purpose:</a:t>
            </a:r>
            <a:r>
              <a:rPr lang="en-US" dirty="0"/>
              <a:t> Helps organizations meet staffing needs efficiently by leveraging specialized agencies.</a:t>
            </a:r>
          </a:p>
          <a:p>
            <a:pPr algn="just">
              <a:buFont typeface="Arial" panose="020B0604020202020204" pitchFamily="34" charset="0"/>
              <a:buChar char="•"/>
            </a:pPr>
            <a:r>
              <a:rPr lang="en-US" b="1" dirty="0"/>
              <a:t>Why It Matters:</a:t>
            </a:r>
            <a:r>
              <a:rPr lang="en-US" dirty="0"/>
              <a:t> By outsourcing manpower, businesses can reduce recruitment costs, access specialized skills, and focus on core operations.</a:t>
            </a:r>
          </a:p>
          <a:p>
            <a:pPr algn="just">
              <a:buFont typeface="Arial" panose="020B0604020202020204" pitchFamily="34" charset="0"/>
              <a:buChar char="•"/>
            </a:pPr>
            <a:r>
              <a:rPr lang="en-US" b="1" dirty="0"/>
              <a:t>Industries Commonly Using Outsourcing:</a:t>
            </a:r>
            <a:r>
              <a:rPr lang="en-US" dirty="0"/>
              <a:t> IT, healthcare, manufacturing, and retail sectors often utilize outsourcing to scale efficiently.</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2823129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8A385-B71E-3A1D-92DF-9369C3833F55}"/>
              </a:ext>
            </a:extLst>
          </p:cNvPr>
          <p:cNvSpPr>
            <a:spLocks noGrp="1"/>
          </p:cNvSpPr>
          <p:nvPr>
            <p:ph type="title"/>
          </p:nvPr>
        </p:nvSpPr>
        <p:spPr/>
        <p:txBody>
          <a:bodyPr>
            <a:normAutofit/>
          </a:bodyPr>
          <a:lstStyle/>
          <a:p>
            <a:r>
              <a:rPr lang="en-US" b="1" dirty="0"/>
              <a:t>Cost Efficiency through Reduced Recruitment &amp; Training Expenses</a:t>
            </a:r>
          </a:p>
        </p:txBody>
      </p:sp>
      <p:sp>
        <p:nvSpPr>
          <p:cNvPr id="5" name="Rectangle 2">
            <a:extLst>
              <a:ext uri="{FF2B5EF4-FFF2-40B4-BE49-F238E27FC236}">
                <a16:creationId xmlns:a16="http://schemas.microsoft.com/office/drawing/2014/main" id="{3A994409-26ED-FAD7-4E80-0978CD4CFA1D}"/>
              </a:ext>
            </a:extLst>
          </p:cNvPr>
          <p:cNvSpPr>
            <a:spLocks noGrp="1" noChangeArrowheads="1"/>
          </p:cNvSpPr>
          <p:nvPr>
            <p:ph idx="1"/>
          </p:nvPr>
        </p:nvSpPr>
        <p:spPr bwMode="auto">
          <a:xfrm>
            <a:off x="1103312" y="2580999"/>
            <a:ext cx="10020213"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Eliminated Hiring Costs:</a:t>
            </a:r>
            <a:r>
              <a:rPr kumimoji="0" lang="en-US" altLang="en-US" sz="1800" b="0" i="0" u="none" strike="noStrike" cap="none" normalizeH="0" baseline="0" dirty="0">
                <a:ln>
                  <a:noFill/>
                </a:ln>
                <a:solidFill>
                  <a:schemeClr val="tx1"/>
                </a:solidFill>
                <a:effectLst/>
                <a:latin typeface="Arial" panose="020B0604020202020204" pitchFamily="34" charset="0"/>
              </a:rPr>
              <a:t> Outsourcing partners manage the entire recruitment process, saving costs related to job postings, candidate screening, and interviews. </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Lower Onboarding Expenses:</a:t>
            </a:r>
            <a:r>
              <a:rPr kumimoji="0" lang="en-US" altLang="en-US" sz="1800" b="0" i="0" u="none" strike="noStrike" cap="none" normalizeH="0" baseline="0" dirty="0">
                <a:ln>
                  <a:noFill/>
                </a:ln>
                <a:solidFill>
                  <a:schemeClr val="tx1"/>
                </a:solidFill>
                <a:effectLst/>
                <a:latin typeface="Arial" panose="020B0604020202020204" pitchFamily="34" charset="0"/>
              </a:rPr>
              <a:t> Outsourcing firms provide pre-trained personnel, reducing the need for extensive onboarding. </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Specialized Talent Access:</a:t>
            </a:r>
            <a:r>
              <a:rPr kumimoji="0" lang="en-US" altLang="en-US" sz="1800" b="0" i="0" u="none" strike="noStrike" cap="none" normalizeH="0" baseline="0" dirty="0">
                <a:ln>
                  <a:noFill/>
                </a:ln>
                <a:solidFill>
                  <a:schemeClr val="tx1"/>
                </a:solidFill>
                <a:effectLst/>
                <a:latin typeface="Arial" panose="020B0604020202020204" pitchFamily="34" charset="0"/>
              </a:rPr>
              <a:t> Agencies source skilled professionals, minimizing the need for internal training programs. </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Scalable Workforce:</a:t>
            </a:r>
            <a:r>
              <a:rPr kumimoji="0" lang="en-US" altLang="en-US" sz="1800" b="0" i="0" u="none" strike="noStrike" cap="none" normalizeH="0" baseline="0" dirty="0">
                <a:ln>
                  <a:noFill/>
                </a:ln>
                <a:solidFill>
                  <a:schemeClr val="tx1"/>
                </a:solidFill>
                <a:effectLst/>
                <a:latin typeface="Arial" panose="020B0604020202020204" pitchFamily="34" charset="0"/>
              </a:rPr>
              <a:t> Instead of investing heavily in full-time staff, businesses can hire outsourced talent on a project or seasonal basis. </a:t>
            </a:r>
          </a:p>
        </p:txBody>
      </p:sp>
    </p:spTree>
    <p:extLst>
      <p:ext uri="{BB962C8B-B14F-4D97-AF65-F5344CB8AC3E}">
        <p14:creationId xmlns:p14="http://schemas.microsoft.com/office/powerpoint/2010/main" val="1551172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3C5E9-4F63-F05F-D1A6-9190D9F719FF}"/>
              </a:ext>
            </a:extLst>
          </p:cNvPr>
          <p:cNvSpPr>
            <a:spLocks noGrp="1"/>
          </p:cNvSpPr>
          <p:nvPr>
            <p:ph type="title"/>
          </p:nvPr>
        </p:nvSpPr>
        <p:spPr/>
        <p:txBody>
          <a:bodyPr/>
          <a:lstStyle/>
          <a:p>
            <a:r>
              <a:rPr lang="en-IN" b="1" dirty="0"/>
              <a:t>Types of Manpower Outsourcing</a:t>
            </a:r>
            <a:endParaRPr lang="en-IN" dirty="0"/>
          </a:p>
        </p:txBody>
      </p:sp>
      <p:sp>
        <p:nvSpPr>
          <p:cNvPr id="3" name="Content Placeholder 2">
            <a:extLst>
              <a:ext uri="{FF2B5EF4-FFF2-40B4-BE49-F238E27FC236}">
                <a16:creationId xmlns:a16="http://schemas.microsoft.com/office/drawing/2014/main" id="{FB5D1AF9-4F45-8FEF-1173-255B54C7D98C}"/>
              </a:ext>
            </a:extLst>
          </p:cNvPr>
          <p:cNvSpPr>
            <a:spLocks noGrp="1"/>
          </p:cNvSpPr>
          <p:nvPr>
            <p:ph idx="1"/>
          </p:nvPr>
        </p:nvSpPr>
        <p:spPr/>
        <p:txBody>
          <a:bodyPr>
            <a:normAutofit lnSpcReduction="10000"/>
          </a:bodyPr>
          <a:lstStyle/>
          <a:p>
            <a:pPr>
              <a:buFont typeface="Arial" panose="020B0604020202020204" pitchFamily="34" charset="0"/>
              <a:buChar char="•"/>
            </a:pPr>
            <a:r>
              <a:rPr lang="en-US" b="1" dirty="0"/>
              <a:t>Temporary Staffing</a:t>
            </a:r>
            <a:r>
              <a:rPr lang="en-US" dirty="0"/>
              <a:t>: Short-term hires for immediate needs.</a:t>
            </a:r>
          </a:p>
          <a:p>
            <a:pPr marL="0" indent="0">
              <a:buNone/>
            </a:pPr>
            <a:endParaRPr lang="en-US" dirty="0"/>
          </a:p>
          <a:p>
            <a:pPr>
              <a:buFont typeface="Arial" panose="020B0604020202020204" pitchFamily="34" charset="0"/>
              <a:buChar char="•"/>
            </a:pPr>
            <a:r>
              <a:rPr lang="en-US" b="1" dirty="0"/>
              <a:t>Contractual Staffing</a:t>
            </a:r>
            <a:r>
              <a:rPr lang="en-US" dirty="0"/>
              <a:t>: Employees hired for fixed-term projects.</a:t>
            </a:r>
          </a:p>
          <a:p>
            <a:pPr marL="0" indent="0">
              <a:buNone/>
            </a:pPr>
            <a:endParaRPr lang="en-US" dirty="0"/>
          </a:p>
          <a:p>
            <a:pPr>
              <a:buFont typeface="Arial" panose="020B0604020202020204" pitchFamily="34" charset="0"/>
              <a:buChar char="•"/>
            </a:pPr>
            <a:r>
              <a:rPr lang="en-US" b="1" dirty="0"/>
              <a:t>Permanent Staffing</a:t>
            </a:r>
            <a:r>
              <a:rPr lang="en-US" dirty="0"/>
              <a:t>: Full-time employees provided through outsourcing agencies.</a:t>
            </a:r>
          </a:p>
          <a:p>
            <a:pPr marL="0" indent="0">
              <a:buNone/>
            </a:pPr>
            <a:endParaRPr lang="en-US" dirty="0"/>
          </a:p>
          <a:p>
            <a:pPr>
              <a:buFont typeface="Arial" panose="020B0604020202020204" pitchFamily="34" charset="0"/>
              <a:buChar char="•"/>
            </a:pPr>
            <a:r>
              <a:rPr lang="en-US" b="1" dirty="0"/>
              <a:t>Offshore Outsourcing</a:t>
            </a:r>
            <a:r>
              <a:rPr lang="en-US" dirty="0"/>
              <a:t>: Hiring teams from other countries for cost-saving and expertise.</a:t>
            </a:r>
          </a:p>
        </p:txBody>
      </p:sp>
    </p:spTree>
    <p:extLst>
      <p:ext uri="{BB962C8B-B14F-4D97-AF65-F5344CB8AC3E}">
        <p14:creationId xmlns:p14="http://schemas.microsoft.com/office/powerpoint/2010/main" val="160144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94EFB-EB7E-E183-C0BB-1ABCBE7BBBC6}"/>
              </a:ext>
            </a:extLst>
          </p:cNvPr>
          <p:cNvSpPr>
            <a:spLocks noGrp="1"/>
          </p:cNvSpPr>
          <p:nvPr>
            <p:ph type="title"/>
          </p:nvPr>
        </p:nvSpPr>
        <p:spPr/>
        <p:txBody>
          <a:bodyPr/>
          <a:lstStyle/>
          <a:p>
            <a:pPr>
              <a:buNone/>
            </a:pPr>
            <a:r>
              <a:rPr lang="en-US" b="1" dirty="0"/>
              <a:t>Manpower Outsourcing Process</a:t>
            </a:r>
            <a:endParaRPr lang="en-US" dirty="0"/>
          </a:p>
        </p:txBody>
      </p:sp>
      <p:sp>
        <p:nvSpPr>
          <p:cNvPr id="3" name="Content Placeholder 2">
            <a:extLst>
              <a:ext uri="{FF2B5EF4-FFF2-40B4-BE49-F238E27FC236}">
                <a16:creationId xmlns:a16="http://schemas.microsoft.com/office/drawing/2014/main" id="{59BE04D8-606E-54E8-5050-02E851B5E40D}"/>
              </a:ext>
            </a:extLst>
          </p:cNvPr>
          <p:cNvSpPr>
            <a:spLocks noGrp="1"/>
          </p:cNvSpPr>
          <p:nvPr>
            <p:ph idx="1"/>
          </p:nvPr>
        </p:nvSpPr>
        <p:spPr/>
        <p:txBody>
          <a:bodyPr>
            <a:normAutofit fontScale="85000" lnSpcReduction="20000"/>
          </a:bodyPr>
          <a:lstStyle/>
          <a:p>
            <a:pPr marL="0" indent="0">
              <a:buNone/>
            </a:pPr>
            <a:r>
              <a:rPr lang="en-US" b="1" dirty="0"/>
              <a:t>1. Requirement Analysis</a:t>
            </a:r>
            <a:r>
              <a:rPr lang="en-US" dirty="0"/>
              <a:t> - Define staffing needs.</a:t>
            </a:r>
          </a:p>
          <a:p>
            <a:pPr marL="0" indent="0">
              <a:buNone/>
            </a:pPr>
            <a:endParaRPr lang="en-US" dirty="0"/>
          </a:p>
          <a:p>
            <a:pPr marL="0" indent="0">
              <a:buNone/>
            </a:pPr>
            <a:r>
              <a:rPr lang="en-US" b="1" dirty="0"/>
              <a:t>2. Vendor Selection</a:t>
            </a:r>
            <a:r>
              <a:rPr lang="en-US" dirty="0"/>
              <a:t> - Identify and choose the best outsourcing partner.</a:t>
            </a:r>
          </a:p>
          <a:p>
            <a:pPr marL="0" indent="0">
              <a:buNone/>
            </a:pPr>
            <a:endParaRPr lang="en-US" dirty="0"/>
          </a:p>
          <a:p>
            <a:pPr marL="0" indent="0">
              <a:buNone/>
            </a:pPr>
            <a:r>
              <a:rPr lang="en-US" b="1" dirty="0"/>
              <a:t>3. Contract &amp; Agreement</a:t>
            </a:r>
            <a:r>
              <a:rPr lang="en-US" dirty="0"/>
              <a:t> - Establish terms, scope, and duration.</a:t>
            </a:r>
          </a:p>
          <a:p>
            <a:pPr marL="0" indent="0">
              <a:buNone/>
            </a:pPr>
            <a:endParaRPr lang="en-US" dirty="0"/>
          </a:p>
          <a:p>
            <a:pPr marL="0" indent="0">
              <a:buNone/>
            </a:pPr>
            <a:r>
              <a:rPr lang="en-US" b="1" dirty="0"/>
              <a:t>4. Onboarding &amp; Training</a:t>
            </a:r>
            <a:r>
              <a:rPr lang="en-US" dirty="0"/>
              <a:t> - Ensure smooth integration of outsourced staff.</a:t>
            </a:r>
          </a:p>
          <a:p>
            <a:pPr marL="0" indent="0">
              <a:buNone/>
            </a:pPr>
            <a:endParaRPr lang="en-US" dirty="0"/>
          </a:p>
          <a:p>
            <a:pPr marL="0" indent="0">
              <a:buNone/>
            </a:pPr>
            <a:r>
              <a:rPr lang="en-US" b="1" dirty="0"/>
              <a:t>5. Monitoring &amp; Evaluation</a:t>
            </a:r>
            <a:r>
              <a:rPr lang="en-US" dirty="0"/>
              <a:t> - Track performance and ensure quality.</a:t>
            </a:r>
          </a:p>
        </p:txBody>
      </p:sp>
    </p:spTree>
    <p:extLst>
      <p:ext uri="{BB962C8B-B14F-4D97-AF65-F5344CB8AC3E}">
        <p14:creationId xmlns:p14="http://schemas.microsoft.com/office/powerpoint/2010/main" val="3040267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C5F17-300F-4460-6F2F-BEB9C7D68B46}"/>
              </a:ext>
            </a:extLst>
          </p:cNvPr>
          <p:cNvSpPr>
            <a:spLocks noGrp="1"/>
          </p:cNvSpPr>
          <p:nvPr>
            <p:ph type="title"/>
          </p:nvPr>
        </p:nvSpPr>
        <p:spPr>
          <a:xfrm>
            <a:off x="646111" y="39763"/>
            <a:ext cx="9404723" cy="1400530"/>
          </a:xfrm>
        </p:spPr>
        <p:txBody>
          <a:bodyPr/>
          <a:lstStyle/>
          <a:p>
            <a:r>
              <a:rPr lang="en-IN" dirty="0"/>
              <a:t>Working an esteemed Organization</a:t>
            </a:r>
          </a:p>
        </p:txBody>
      </p:sp>
      <p:sp>
        <p:nvSpPr>
          <p:cNvPr id="3" name="Content Placeholder 2">
            <a:extLst>
              <a:ext uri="{FF2B5EF4-FFF2-40B4-BE49-F238E27FC236}">
                <a16:creationId xmlns:a16="http://schemas.microsoft.com/office/drawing/2014/main" id="{B2CD7CCC-1664-D202-945D-9D230754688C}"/>
              </a:ext>
            </a:extLst>
          </p:cNvPr>
          <p:cNvSpPr>
            <a:spLocks noGrp="1"/>
          </p:cNvSpPr>
          <p:nvPr>
            <p:ph idx="1"/>
          </p:nvPr>
        </p:nvSpPr>
        <p:spPr>
          <a:xfrm>
            <a:off x="769015" y="904573"/>
            <a:ext cx="5690778" cy="5928846"/>
          </a:xfrm>
        </p:spPr>
        <p:txBody>
          <a:bodyPr>
            <a:normAutofit fontScale="92500" lnSpcReduction="20000"/>
          </a:bodyPr>
          <a:lstStyle/>
          <a:p>
            <a:r>
              <a:rPr lang="en-IN" sz="1200" dirty="0"/>
              <a:t>Canara Bank</a:t>
            </a:r>
          </a:p>
          <a:p>
            <a:r>
              <a:rPr lang="en-IN" sz="1200" dirty="0"/>
              <a:t>Indian Bank</a:t>
            </a:r>
          </a:p>
          <a:p>
            <a:r>
              <a:rPr lang="en-IN" sz="1200" dirty="0"/>
              <a:t>Bank of Baroda</a:t>
            </a:r>
          </a:p>
          <a:p>
            <a:r>
              <a:rPr lang="en-IN" sz="1200" dirty="0"/>
              <a:t>Punjab National Bank</a:t>
            </a:r>
          </a:p>
          <a:p>
            <a:r>
              <a:rPr lang="en-IN" sz="1200" dirty="0"/>
              <a:t>Bank of India</a:t>
            </a:r>
          </a:p>
          <a:p>
            <a:r>
              <a:rPr lang="en-IN" sz="1200" dirty="0"/>
              <a:t>Oriental Bank of Commerce</a:t>
            </a:r>
          </a:p>
          <a:p>
            <a:r>
              <a:rPr lang="en-IN" sz="1200" dirty="0"/>
              <a:t> Syndicate Bank, Various Regions of Uttar Pradesh</a:t>
            </a:r>
          </a:p>
          <a:p>
            <a:r>
              <a:rPr lang="en-IN" sz="1200" dirty="0"/>
              <a:t>Ayush Bhawan </a:t>
            </a:r>
          </a:p>
          <a:p>
            <a:r>
              <a:rPr lang="en-IN" sz="1200" dirty="0"/>
              <a:t>Tamil Nadu House</a:t>
            </a:r>
          </a:p>
          <a:p>
            <a:r>
              <a:rPr lang="en-IN" sz="1200" dirty="0"/>
              <a:t>Telangana Bhawan</a:t>
            </a:r>
          </a:p>
          <a:p>
            <a:r>
              <a:rPr lang="en-IN" sz="1200" dirty="0"/>
              <a:t>Karnataka Bhawan</a:t>
            </a:r>
          </a:p>
          <a:p>
            <a:r>
              <a:rPr lang="en-IN" sz="1200" dirty="0"/>
              <a:t>ONGC Videsh</a:t>
            </a:r>
          </a:p>
          <a:p>
            <a:r>
              <a:rPr lang="en-IN" sz="1200" dirty="0"/>
              <a:t>Safdarjung Hospital</a:t>
            </a:r>
          </a:p>
          <a:p>
            <a:r>
              <a:rPr lang="en-IN" sz="1200" dirty="0"/>
              <a:t>Maharaja Agrasen Hospital</a:t>
            </a:r>
          </a:p>
          <a:p>
            <a:r>
              <a:rPr lang="en-IN" sz="1200" dirty="0"/>
              <a:t>Rail Coach Factory Kapurthala</a:t>
            </a:r>
          </a:p>
          <a:p>
            <a:r>
              <a:rPr lang="en-IN" sz="1200" dirty="0"/>
              <a:t>Postgraduate Institute of Medical Education and Research Centre</a:t>
            </a:r>
          </a:p>
          <a:p>
            <a:r>
              <a:rPr lang="en-IN" sz="1200" dirty="0"/>
              <a:t>Maulana Azad Medical College</a:t>
            </a:r>
          </a:p>
          <a:p>
            <a:r>
              <a:rPr lang="en-IN" sz="1200" dirty="0"/>
              <a:t>GB Pant Hospital</a:t>
            </a:r>
          </a:p>
          <a:p>
            <a:r>
              <a:rPr lang="en-IN" sz="1200" dirty="0"/>
              <a:t>LRS TB Hospital</a:t>
            </a:r>
          </a:p>
          <a:p>
            <a:r>
              <a:rPr lang="en-IN" sz="1100" dirty="0"/>
              <a:t>Raj Memorial Hospital</a:t>
            </a:r>
          </a:p>
          <a:p>
            <a:r>
              <a:rPr lang="en-IN" sz="1100" dirty="0"/>
              <a:t>All India Institute of Medical Sciences</a:t>
            </a:r>
          </a:p>
          <a:p>
            <a:r>
              <a:rPr lang="en-IN" sz="1050" dirty="0" err="1"/>
              <a:t>Safdarjang</a:t>
            </a:r>
            <a:r>
              <a:rPr lang="en-IN" sz="1050" dirty="0"/>
              <a:t> Hospital</a:t>
            </a:r>
            <a:endParaRPr lang="en-IN" sz="1200" dirty="0"/>
          </a:p>
          <a:p>
            <a:r>
              <a:rPr lang="en-IN" sz="1200" dirty="0"/>
              <a:t>Dr. B.R. Sur. Homoeopathic Medical College, Hospital &amp; Research Centre</a:t>
            </a:r>
          </a:p>
          <a:p>
            <a:pPr marL="0" indent="0">
              <a:buNone/>
            </a:pPr>
            <a:endParaRPr lang="en-IN" sz="1200" dirty="0"/>
          </a:p>
          <a:p>
            <a:pPr marL="0" indent="0">
              <a:buNone/>
            </a:pPr>
            <a:endParaRPr lang="en-IN" sz="1200" dirty="0"/>
          </a:p>
        </p:txBody>
      </p:sp>
      <p:sp>
        <p:nvSpPr>
          <p:cNvPr id="4" name="Content Placeholder 2">
            <a:extLst>
              <a:ext uri="{FF2B5EF4-FFF2-40B4-BE49-F238E27FC236}">
                <a16:creationId xmlns:a16="http://schemas.microsoft.com/office/drawing/2014/main" id="{7289E219-2BE3-5A38-64CC-308A73473B06}"/>
              </a:ext>
            </a:extLst>
          </p:cNvPr>
          <p:cNvSpPr txBox="1">
            <a:spLocks/>
          </p:cNvSpPr>
          <p:nvPr/>
        </p:nvSpPr>
        <p:spPr>
          <a:xfrm>
            <a:off x="6378336" y="806245"/>
            <a:ext cx="5690778" cy="5565056"/>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IN" sz="1200" dirty="0"/>
              <a:t>Army HQ Shankar Vihar</a:t>
            </a:r>
          </a:p>
          <a:p>
            <a:r>
              <a:rPr lang="en-IN" sz="1200" dirty="0"/>
              <a:t>Aruna Asaf Ali Hospital</a:t>
            </a:r>
          </a:p>
          <a:p>
            <a:r>
              <a:rPr lang="en-IN" sz="1200" dirty="0"/>
              <a:t>Northern Railway</a:t>
            </a:r>
          </a:p>
          <a:p>
            <a:r>
              <a:rPr lang="en-IN" sz="1200" dirty="0"/>
              <a:t>Sanchar Bhawan</a:t>
            </a:r>
          </a:p>
          <a:p>
            <a:r>
              <a:rPr lang="en-IN" sz="1200" dirty="0"/>
              <a:t>Co-operative Delhi</a:t>
            </a:r>
          </a:p>
          <a:p>
            <a:r>
              <a:rPr lang="en-IN" sz="1200" dirty="0"/>
              <a:t>Central Water Commission Coimbatore</a:t>
            </a:r>
          </a:p>
          <a:p>
            <a:r>
              <a:rPr lang="en-IN" sz="1200" dirty="0"/>
              <a:t>Ministry of External Affairs</a:t>
            </a:r>
          </a:p>
          <a:p>
            <a:r>
              <a:rPr lang="en-IN" sz="1200" dirty="0"/>
              <a:t>Animal Husbandry</a:t>
            </a:r>
          </a:p>
          <a:p>
            <a:r>
              <a:rPr lang="en-IN" sz="1200" dirty="0"/>
              <a:t>Bharat Broadband Network Limited</a:t>
            </a:r>
          </a:p>
          <a:p>
            <a:r>
              <a:rPr lang="en-IN" sz="1200" dirty="0"/>
              <a:t>Delhi Cantonment Board </a:t>
            </a:r>
          </a:p>
          <a:p>
            <a:r>
              <a:rPr lang="en-IN" sz="1200" dirty="0"/>
              <a:t>Comptroller and Auditor General India</a:t>
            </a:r>
          </a:p>
          <a:p>
            <a:r>
              <a:rPr lang="en-IN" sz="1200" dirty="0"/>
              <a:t>Navodaya Vidyalaya Samiti</a:t>
            </a:r>
          </a:p>
          <a:p>
            <a:r>
              <a:rPr lang="en-IN" sz="1200" dirty="0"/>
              <a:t>All India Radio Jalandhar</a:t>
            </a:r>
          </a:p>
          <a:p>
            <a:r>
              <a:rPr lang="en-IN" sz="1200" dirty="0"/>
              <a:t>Employees Provident Fund Organisation Salem</a:t>
            </a:r>
          </a:p>
          <a:p>
            <a:r>
              <a:rPr lang="en-IN" sz="1200" dirty="0"/>
              <a:t>Indian Institute of Foreign Trade</a:t>
            </a:r>
          </a:p>
          <a:p>
            <a:r>
              <a:rPr lang="en-IN" sz="1200" dirty="0"/>
              <a:t>Air Force Technical College Bangalore</a:t>
            </a:r>
          </a:p>
          <a:p>
            <a:r>
              <a:rPr lang="en-IN" sz="1200" dirty="0"/>
              <a:t>Ordnance Factory Murad Nagar</a:t>
            </a:r>
          </a:p>
          <a:p>
            <a:r>
              <a:rPr lang="en-IN" sz="1200" dirty="0"/>
              <a:t>National Institute of Open School </a:t>
            </a:r>
          </a:p>
          <a:p>
            <a:r>
              <a:rPr lang="en-IN" sz="1200" dirty="0"/>
              <a:t>Central Road Research Institute</a:t>
            </a:r>
          </a:p>
          <a:p>
            <a:r>
              <a:rPr lang="en-IN" sz="1200" dirty="0"/>
              <a:t>National Institute of Banking Studies and Corporate Management</a:t>
            </a:r>
          </a:p>
          <a:p>
            <a:r>
              <a:rPr lang="en-IN" sz="1200" dirty="0"/>
              <a:t>Forensic Science Laboratory</a:t>
            </a:r>
          </a:p>
          <a:p>
            <a:r>
              <a:rPr lang="en-IN" sz="1200" dirty="0"/>
              <a:t>Resident Commissioner J&amp;K</a:t>
            </a:r>
          </a:p>
          <a:p>
            <a:endParaRPr lang="en-IN" sz="1200" dirty="0"/>
          </a:p>
          <a:p>
            <a:endParaRPr lang="en-IN" sz="1200" dirty="0"/>
          </a:p>
          <a:p>
            <a:endParaRPr lang="en-IN" sz="1200" dirty="0"/>
          </a:p>
          <a:p>
            <a:endParaRPr lang="en-IN" sz="1200" dirty="0"/>
          </a:p>
          <a:p>
            <a:endParaRPr lang="en-IN" sz="1200" dirty="0"/>
          </a:p>
          <a:p>
            <a:endParaRPr lang="en-IN" sz="1200" dirty="0"/>
          </a:p>
          <a:p>
            <a:endParaRPr lang="en-IN" sz="1200" dirty="0"/>
          </a:p>
        </p:txBody>
      </p:sp>
    </p:spTree>
    <p:extLst>
      <p:ext uri="{BB962C8B-B14F-4D97-AF65-F5344CB8AC3E}">
        <p14:creationId xmlns:p14="http://schemas.microsoft.com/office/powerpoint/2010/main" val="4292773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A365C-FB4A-03C0-08E2-B0FAC44A50FE}"/>
              </a:ext>
            </a:extLst>
          </p:cNvPr>
          <p:cNvSpPr>
            <a:spLocks noGrp="1"/>
          </p:cNvSpPr>
          <p:nvPr>
            <p:ph type="title"/>
          </p:nvPr>
        </p:nvSpPr>
        <p:spPr>
          <a:xfrm>
            <a:off x="646110" y="452718"/>
            <a:ext cx="11683542" cy="1400530"/>
          </a:xfrm>
        </p:spPr>
        <p:txBody>
          <a:bodyPr>
            <a:noAutofit/>
          </a:bodyPr>
          <a:lstStyle/>
          <a:p>
            <a:r>
              <a:rPr lang="en-US" sz="3000" b="1" dirty="0"/>
              <a:t>Outsourcing can be highly effective when managed strategically. Here are some best practices to ensure successful outcomes:</a:t>
            </a:r>
            <a:endParaRPr lang="en-IN" sz="3000" b="1" dirty="0"/>
          </a:p>
        </p:txBody>
      </p:sp>
      <p:sp>
        <p:nvSpPr>
          <p:cNvPr id="3" name="Content Placeholder 2">
            <a:extLst>
              <a:ext uri="{FF2B5EF4-FFF2-40B4-BE49-F238E27FC236}">
                <a16:creationId xmlns:a16="http://schemas.microsoft.com/office/drawing/2014/main" id="{60A9A980-27AC-1C80-29AE-0E77EDC2C0B4}"/>
              </a:ext>
            </a:extLst>
          </p:cNvPr>
          <p:cNvSpPr>
            <a:spLocks noGrp="1"/>
          </p:cNvSpPr>
          <p:nvPr>
            <p:ph idx="1"/>
          </p:nvPr>
        </p:nvSpPr>
        <p:spPr>
          <a:xfrm>
            <a:off x="788681" y="2357719"/>
            <a:ext cx="8946541" cy="4195481"/>
          </a:xfrm>
        </p:spPr>
        <p:txBody>
          <a:bodyPr>
            <a:normAutofit fontScale="85000" lnSpcReduction="20000"/>
          </a:bodyPr>
          <a:lstStyle/>
          <a:p>
            <a:pPr>
              <a:buNone/>
            </a:pPr>
            <a:r>
              <a:rPr lang="en-US" b="1" dirty="0"/>
              <a:t>1. Define Clear Objectives</a:t>
            </a:r>
          </a:p>
          <a:p>
            <a:pPr>
              <a:buFont typeface="Arial" panose="020B0604020202020204" pitchFamily="34" charset="0"/>
              <a:buChar char="•"/>
            </a:pPr>
            <a:r>
              <a:rPr lang="en-US" dirty="0"/>
              <a:t>Outline the purpose of outsourcing (e.g., cost reduction, expertise, scalability).</a:t>
            </a:r>
          </a:p>
          <a:p>
            <a:pPr>
              <a:buFont typeface="Arial" panose="020B0604020202020204" pitchFamily="34" charset="0"/>
              <a:buChar char="•"/>
            </a:pPr>
            <a:r>
              <a:rPr lang="en-US" dirty="0"/>
              <a:t>Establish clear performance metrics and key deliverables.</a:t>
            </a:r>
          </a:p>
          <a:p>
            <a:pPr>
              <a:buFont typeface="Arial" panose="020B0604020202020204" pitchFamily="34" charset="0"/>
              <a:buChar char="•"/>
            </a:pPr>
            <a:endParaRPr lang="en-US" dirty="0"/>
          </a:p>
          <a:p>
            <a:pPr>
              <a:buNone/>
            </a:pPr>
            <a:r>
              <a:rPr lang="en-US" b="1" dirty="0"/>
              <a:t>2. Choose the Right Partner</a:t>
            </a:r>
          </a:p>
          <a:p>
            <a:pPr>
              <a:buFont typeface="Arial" panose="020B0604020202020204" pitchFamily="34" charset="0"/>
              <a:buChar char="•"/>
            </a:pPr>
            <a:r>
              <a:rPr lang="en-US" dirty="0"/>
              <a:t>Assess potential partners based on expertise, reputation, and cultural alignment.</a:t>
            </a:r>
          </a:p>
          <a:p>
            <a:pPr>
              <a:buFont typeface="Arial" panose="020B0604020202020204" pitchFamily="34" charset="0"/>
              <a:buChar char="•"/>
            </a:pPr>
            <a:r>
              <a:rPr lang="en-US" dirty="0"/>
              <a:t>Conduct thorough due diligence — review past projects, client references, and financial stability.</a:t>
            </a:r>
          </a:p>
          <a:p>
            <a:pPr marL="0" indent="0">
              <a:buNone/>
            </a:pPr>
            <a:endParaRPr lang="en-US" dirty="0"/>
          </a:p>
          <a:p>
            <a:pPr>
              <a:buNone/>
            </a:pPr>
            <a:r>
              <a:rPr lang="en-US" b="1" dirty="0"/>
              <a:t>3. Develop a Detailed Contract</a:t>
            </a:r>
          </a:p>
          <a:p>
            <a:pPr>
              <a:buFont typeface="Arial" panose="020B0604020202020204" pitchFamily="34" charset="0"/>
              <a:buChar char="•"/>
            </a:pPr>
            <a:r>
              <a:rPr lang="en-US" dirty="0"/>
              <a:t>Specify project scope, timelines, quality standards, and payment terms.</a:t>
            </a:r>
          </a:p>
          <a:p>
            <a:pPr>
              <a:buFont typeface="Arial" panose="020B0604020202020204" pitchFamily="34" charset="0"/>
              <a:buChar char="•"/>
            </a:pPr>
            <a:r>
              <a:rPr lang="en-US" dirty="0"/>
              <a:t>Include confidentiality clauses, intellectual property protection, and dispute resolution methods.</a:t>
            </a:r>
          </a:p>
          <a:p>
            <a:pPr marL="0" indent="0">
              <a:buNone/>
            </a:pPr>
            <a:endParaRPr lang="en-IN" dirty="0"/>
          </a:p>
        </p:txBody>
      </p:sp>
    </p:spTree>
    <p:extLst>
      <p:ext uri="{BB962C8B-B14F-4D97-AF65-F5344CB8AC3E}">
        <p14:creationId xmlns:p14="http://schemas.microsoft.com/office/powerpoint/2010/main" val="2029369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A11708-38D3-3B3B-F4F4-FA9D63D57781}"/>
              </a:ext>
            </a:extLst>
          </p:cNvPr>
          <p:cNvSpPr>
            <a:spLocks noGrp="1"/>
          </p:cNvSpPr>
          <p:nvPr>
            <p:ph idx="1"/>
          </p:nvPr>
        </p:nvSpPr>
        <p:spPr>
          <a:xfrm>
            <a:off x="1103312" y="224115"/>
            <a:ext cx="8946541" cy="6392995"/>
          </a:xfrm>
        </p:spPr>
        <p:txBody>
          <a:bodyPr>
            <a:normAutofit fontScale="92500" lnSpcReduction="20000"/>
          </a:bodyPr>
          <a:lstStyle/>
          <a:p>
            <a:pPr>
              <a:buNone/>
            </a:pPr>
            <a:r>
              <a:rPr lang="en-US" b="1" dirty="0"/>
              <a:t>4. Communication is Key</a:t>
            </a:r>
          </a:p>
          <a:p>
            <a:pPr>
              <a:buFont typeface="Arial" panose="020B0604020202020204" pitchFamily="34" charset="0"/>
              <a:buChar char="•"/>
            </a:pPr>
            <a:r>
              <a:rPr lang="en-US" dirty="0"/>
              <a:t>Establish regular communication channels (e.g., weekly updates, project management tools).</a:t>
            </a:r>
          </a:p>
          <a:p>
            <a:pPr>
              <a:buFont typeface="Arial" panose="020B0604020202020204" pitchFamily="34" charset="0"/>
              <a:buChar char="•"/>
            </a:pPr>
            <a:r>
              <a:rPr lang="en-US" dirty="0"/>
              <a:t>Designate points of contact to streamline decision-making.</a:t>
            </a:r>
          </a:p>
          <a:p>
            <a:pPr>
              <a:buFont typeface="Arial" panose="020B0604020202020204" pitchFamily="34" charset="0"/>
              <a:buChar char="•"/>
            </a:pPr>
            <a:endParaRPr lang="en-US" dirty="0"/>
          </a:p>
          <a:p>
            <a:pPr>
              <a:buNone/>
            </a:pPr>
            <a:r>
              <a:rPr lang="en-US" b="1" dirty="0"/>
              <a:t>5. Focus on Collaboration</a:t>
            </a:r>
          </a:p>
          <a:p>
            <a:pPr>
              <a:buFont typeface="Arial" panose="020B0604020202020204" pitchFamily="34" charset="0"/>
              <a:buChar char="•"/>
            </a:pPr>
            <a:r>
              <a:rPr lang="en-US" dirty="0"/>
              <a:t>Foster a partnership mindset rather than a transactional relationship.</a:t>
            </a:r>
          </a:p>
          <a:p>
            <a:pPr>
              <a:buFont typeface="Arial" panose="020B0604020202020204" pitchFamily="34" charset="0"/>
              <a:buChar char="•"/>
            </a:pPr>
            <a:r>
              <a:rPr lang="en-US" dirty="0"/>
              <a:t>Encourage open feedback and knowledge sharing.</a:t>
            </a:r>
          </a:p>
          <a:p>
            <a:pPr>
              <a:buFont typeface="Arial" panose="020B0604020202020204" pitchFamily="34" charset="0"/>
              <a:buChar char="•"/>
            </a:pPr>
            <a:endParaRPr lang="en-US" dirty="0"/>
          </a:p>
          <a:p>
            <a:pPr>
              <a:buNone/>
            </a:pPr>
            <a:r>
              <a:rPr lang="en-US" b="1" dirty="0"/>
              <a:t>6. Set Clear Milestones</a:t>
            </a:r>
          </a:p>
          <a:p>
            <a:pPr>
              <a:buFont typeface="Arial" panose="020B0604020202020204" pitchFamily="34" charset="0"/>
              <a:buChar char="•"/>
            </a:pPr>
            <a:r>
              <a:rPr lang="en-US" dirty="0"/>
              <a:t>Break projects into manageable phases with review points to ensure alignment.</a:t>
            </a:r>
          </a:p>
          <a:p>
            <a:pPr>
              <a:buFont typeface="Arial" panose="020B0604020202020204" pitchFamily="34" charset="0"/>
              <a:buChar char="•"/>
            </a:pPr>
            <a:r>
              <a:rPr lang="en-US" dirty="0"/>
              <a:t>Use milestone-based payments to incentivize progress.</a:t>
            </a:r>
          </a:p>
          <a:p>
            <a:pPr>
              <a:buFont typeface="Arial" panose="020B0604020202020204" pitchFamily="34" charset="0"/>
              <a:buChar char="•"/>
            </a:pPr>
            <a:endParaRPr lang="en-US" dirty="0"/>
          </a:p>
          <a:p>
            <a:pPr>
              <a:buNone/>
            </a:pPr>
            <a:r>
              <a:rPr lang="en-US" b="1" dirty="0"/>
              <a:t>7. Monitor Performance</a:t>
            </a:r>
          </a:p>
          <a:p>
            <a:pPr>
              <a:buFont typeface="Arial" panose="020B0604020202020204" pitchFamily="34" charset="0"/>
              <a:buChar char="•"/>
            </a:pPr>
            <a:r>
              <a:rPr lang="en-US" dirty="0"/>
              <a:t>Utilize KPIs to track productivity, quality, and adherence to deadlines.</a:t>
            </a:r>
          </a:p>
          <a:p>
            <a:pPr>
              <a:buFont typeface="Arial" panose="020B0604020202020204" pitchFamily="34" charset="0"/>
              <a:buChar char="•"/>
            </a:pPr>
            <a:r>
              <a:rPr lang="en-US" dirty="0"/>
              <a:t>Conduct regular reviews to identify potential risks or areas for improvement.</a:t>
            </a:r>
          </a:p>
          <a:p>
            <a:pPr>
              <a:buFont typeface="Arial" panose="020B0604020202020204" pitchFamily="34" charset="0"/>
              <a:buChar char="•"/>
            </a:pPr>
            <a:endParaRPr lang="en-US" dirty="0"/>
          </a:p>
          <a:p>
            <a:pPr marL="0" indent="0">
              <a:buNone/>
            </a:pPr>
            <a:endParaRPr lang="en-US" dirty="0"/>
          </a:p>
          <a:p>
            <a:endParaRPr lang="en-IN" dirty="0"/>
          </a:p>
        </p:txBody>
      </p:sp>
    </p:spTree>
    <p:extLst>
      <p:ext uri="{BB962C8B-B14F-4D97-AF65-F5344CB8AC3E}">
        <p14:creationId xmlns:p14="http://schemas.microsoft.com/office/powerpoint/2010/main" val="1899403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74CFBD-3759-B719-509D-C101C3670F03}"/>
              </a:ext>
            </a:extLst>
          </p:cNvPr>
          <p:cNvSpPr>
            <a:spLocks noGrp="1"/>
          </p:cNvSpPr>
          <p:nvPr>
            <p:ph idx="1"/>
          </p:nvPr>
        </p:nvSpPr>
        <p:spPr>
          <a:xfrm>
            <a:off x="1103312" y="1335166"/>
            <a:ext cx="8946541" cy="4195481"/>
          </a:xfrm>
        </p:spPr>
        <p:txBody>
          <a:bodyPr>
            <a:normAutofit fontScale="85000" lnSpcReduction="10000"/>
          </a:bodyPr>
          <a:lstStyle/>
          <a:p>
            <a:pPr>
              <a:buNone/>
            </a:pPr>
            <a:r>
              <a:rPr lang="en-US" b="1" dirty="0"/>
              <a:t>8. Maintain Data Security</a:t>
            </a:r>
          </a:p>
          <a:p>
            <a:pPr>
              <a:buFont typeface="Arial" panose="020B0604020202020204" pitchFamily="34" charset="0"/>
              <a:buChar char="•"/>
            </a:pPr>
            <a:r>
              <a:rPr lang="en-US" dirty="0"/>
              <a:t>Implement robust security protocols for sensitive information.</a:t>
            </a:r>
          </a:p>
          <a:p>
            <a:pPr>
              <a:buFont typeface="Arial" panose="020B0604020202020204" pitchFamily="34" charset="0"/>
              <a:buChar char="•"/>
            </a:pPr>
            <a:r>
              <a:rPr lang="en-US" dirty="0"/>
              <a:t>Ensure your outsourcing partner complies with relevant data protection standards.</a:t>
            </a:r>
          </a:p>
          <a:p>
            <a:pPr marL="0" indent="0">
              <a:buNone/>
            </a:pPr>
            <a:endParaRPr lang="en-US" dirty="0"/>
          </a:p>
          <a:p>
            <a:pPr>
              <a:buNone/>
            </a:pPr>
            <a:r>
              <a:rPr lang="en-US" b="1" dirty="0"/>
              <a:t>9. Build Flexibility into the Agreement</a:t>
            </a:r>
          </a:p>
          <a:p>
            <a:pPr>
              <a:buFont typeface="Arial" panose="020B0604020202020204" pitchFamily="34" charset="0"/>
              <a:buChar char="•"/>
            </a:pPr>
            <a:r>
              <a:rPr lang="en-US" dirty="0"/>
              <a:t>Anticipate potential changes in scope or requirements.</a:t>
            </a:r>
          </a:p>
          <a:p>
            <a:pPr>
              <a:buFont typeface="Arial" panose="020B0604020202020204" pitchFamily="34" charset="0"/>
              <a:buChar char="•"/>
            </a:pPr>
            <a:r>
              <a:rPr lang="en-US" dirty="0"/>
              <a:t>Include provisions for scaling services or adjusting timelines if needed.</a:t>
            </a:r>
          </a:p>
          <a:p>
            <a:pPr marL="0" indent="0">
              <a:buNone/>
            </a:pPr>
            <a:endParaRPr lang="en-US" dirty="0"/>
          </a:p>
          <a:p>
            <a:pPr>
              <a:buNone/>
            </a:pPr>
            <a:r>
              <a:rPr lang="en-US" b="1" dirty="0"/>
              <a:t>10. Cultivate Long-Term Relationships</a:t>
            </a:r>
          </a:p>
          <a:p>
            <a:pPr>
              <a:buFont typeface="Arial" panose="020B0604020202020204" pitchFamily="34" charset="0"/>
              <a:buChar char="•"/>
            </a:pPr>
            <a:r>
              <a:rPr lang="en-US" dirty="0"/>
              <a:t>Successful outsourcing thrives on trust and mutual understanding.</a:t>
            </a:r>
          </a:p>
          <a:p>
            <a:pPr>
              <a:buFont typeface="Arial" panose="020B0604020202020204" pitchFamily="34" charset="0"/>
              <a:buChar char="•"/>
            </a:pPr>
            <a:r>
              <a:rPr lang="en-US" dirty="0"/>
              <a:t>Invest time in building rapport and strengthening the partnership.</a:t>
            </a:r>
          </a:p>
          <a:p>
            <a:endParaRPr lang="en-IN" dirty="0"/>
          </a:p>
        </p:txBody>
      </p:sp>
    </p:spTree>
    <p:extLst>
      <p:ext uri="{BB962C8B-B14F-4D97-AF65-F5344CB8AC3E}">
        <p14:creationId xmlns:p14="http://schemas.microsoft.com/office/powerpoint/2010/main" val="3228169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9F204-8D4D-784D-EEC5-807C1E722048}"/>
              </a:ext>
            </a:extLst>
          </p:cNvPr>
          <p:cNvSpPr>
            <a:spLocks noGrp="1"/>
          </p:cNvSpPr>
          <p:nvPr>
            <p:ph type="title"/>
          </p:nvPr>
        </p:nvSpPr>
        <p:spPr/>
        <p:txBody>
          <a:bodyPr/>
          <a:lstStyle/>
          <a:p>
            <a:r>
              <a:rPr lang="en-IN" b="1" dirty="0"/>
              <a:t>Conclusion</a:t>
            </a:r>
            <a:endParaRPr lang="en-IN" dirty="0"/>
          </a:p>
        </p:txBody>
      </p:sp>
      <p:sp>
        <p:nvSpPr>
          <p:cNvPr id="3" name="Content Placeholder 2">
            <a:extLst>
              <a:ext uri="{FF2B5EF4-FFF2-40B4-BE49-F238E27FC236}">
                <a16:creationId xmlns:a16="http://schemas.microsoft.com/office/drawing/2014/main" id="{D7B10928-645B-15BE-E00F-62B0049083E3}"/>
              </a:ext>
            </a:extLst>
          </p:cNvPr>
          <p:cNvSpPr>
            <a:spLocks noGrp="1"/>
          </p:cNvSpPr>
          <p:nvPr>
            <p:ph idx="1"/>
          </p:nvPr>
        </p:nvSpPr>
        <p:spPr/>
        <p:txBody>
          <a:bodyPr/>
          <a:lstStyle/>
          <a:p>
            <a:pPr algn="just">
              <a:buFont typeface="Arial" panose="020B0604020202020204" pitchFamily="34" charset="0"/>
              <a:buChar char="•"/>
            </a:pPr>
            <a:r>
              <a:rPr lang="en-US" dirty="0"/>
              <a:t>Effective outsourcing requires careful planning, clear communication, and strategic collaboration. By setting clear objectives, choosing the right partner, and establishing robust processes, organizations can unlock significant benefits such as cost savings, improved efficiency, and access to specialized skills. Prioritizing relationship-building and maintaining flexibility will ensure long-term success. With these best practices in place, outsourcing can become a powerful tool for driving business growth and innovation.</a:t>
            </a:r>
          </a:p>
        </p:txBody>
      </p:sp>
    </p:spTree>
    <p:extLst>
      <p:ext uri="{BB962C8B-B14F-4D97-AF65-F5344CB8AC3E}">
        <p14:creationId xmlns:p14="http://schemas.microsoft.com/office/powerpoint/2010/main" val="2527498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D13C9A-4582-CCBC-3212-6907B71DA543}"/>
              </a:ext>
            </a:extLst>
          </p:cNvPr>
          <p:cNvSpPr>
            <a:spLocks noGrp="1"/>
          </p:cNvSpPr>
          <p:nvPr>
            <p:ph idx="1"/>
          </p:nvPr>
        </p:nvSpPr>
        <p:spPr>
          <a:xfrm>
            <a:off x="983228" y="2313499"/>
            <a:ext cx="10374317" cy="4195481"/>
          </a:xfrm>
        </p:spPr>
        <p:txBody>
          <a:bodyPr>
            <a:normAutofit/>
          </a:bodyPr>
          <a:lstStyle/>
          <a:p>
            <a:pPr marL="0" indent="0" algn="ctr">
              <a:buNone/>
            </a:pPr>
            <a:r>
              <a:rPr lang="en-IN" sz="8000" b="1" dirty="0"/>
              <a:t>Thanking You</a:t>
            </a:r>
            <a:endParaRPr lang="en-IN" sz="8000" dirty="0"/>
          </a:p>
        </p:txBody>
      </p:sp>
      <p:pic>
        <p:nvPicPr>
          <p:cNvPr id="4" name="Picture 3">
            <a:extLst>
              <a:ext uri="{FF2B5EF4-FFF2-40B4-BE49-F238E27FC236}">
                <a16:creationId xmlns:a16="http://schemas.microsoft.com/office/drawing/2014/main" id="{99D9F234-BEF2-3C48-8809-CBBD881BD7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0527" y="1040173"/>
            <a:ext cx="3039551" cy="2546651"/>
          </a:xfrm>
          <a:prstGeom prst="rect">
            <a:avLst/>
          </a:prstGeom>
        </p:spPr>
      </p:pic>
    </p:spTree>
    <p:extLst>
      <p:ext uri="{BB962C8B-B14F-4D97-AF65-F5344CB8AC3E}">
        <p14:creationId xmlns:p14="http://schemas.microsoft.com/office/powerpoint/2010/main" val="32242385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F4B54B"/>
      </a:accent1>
      <a:accent2>
        <a:srgbClr val="A2C84E"/>
      </a:accent2>
      <a:accent3>
        <a:srgbClr val="4BC298"/>
      </a:accent3>
      <a:accent4>
        <a:srgbClr val="4CB5D3"/>
      </a:accent4>
      <a:accent5>
        <a:srgbClr val="9167E3"/>
      </a:accent5>
      <a:accent6>
        <a:srgbClr val="E05073"/>
      </a:accent6>
      <a:hlink>
        <a:srgbClr val="E19520"/>
      </a:hlink>
      <a:folHlink>
        <a:srgbClr val="E8B15D"/>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DD1DAD52-B525-46B5-8E87-60EE23581B9C}"/>
    </a:ext>
  </a:extLst>
</a:theme>
</file>

<file path=docProps/app.xml><?xml version="1.0" encoding="utf-8"?>
<Properties xmlns="http://schemas.openxmlformats.org/officeDocument/2006/extended-properties" xmlns:vt="http://schemas.openxmlformats.org/officeDocument/2006/docPropsVTypes">
  <Template>Mesh</Template>
  <TotalTime>205</TotalTime>
  <Words>1016</Words>
  <Application>Microsoft Office PowerPoint</Application>
  <PresentationFormat>Widescreen</PresentationFormat>
  <Paragraphs>154</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Century Gothic</vt:lpstr>
      <vt:lpstr>Mesh</vt:lpstr>
      <vt:lpstr>                   AE SECURITAS</vt:lpstr>
      <vt:lpstr>AE SECURITAS Security &amp; Allied Services</vt:lpstr>
      <vt:lpstr>Key Industries Using Manpower Outsourcing</vt:lpstr>
      <vt:lpstr>Introduction to Manpower Outsourcing</vt:lpstr>
      <vt:lpstr>Cost Efficiency through Reduced Recruitment &amp; Training Expenses</vt:lpstr>
      <vt:lpstr>Types of Manpower Outsourcing</vt:lpstr>
      <vt:lpstr>Manpower Outsourcing Process</vt:lpstr>
      <vt:lpstr>Working an esteemed Organization</vt:lpstr>
      <vt:lpstr>Outsourcing can be highly effective when managed strategically. Here are some best practices to ensure successful outcomes:</vt:lpstr>
      <vt:lpstr>PowerPoint Presentation</vt:lpstr>
      <vt:lpstr>PowerPoint Presentation</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Vikash Chaudhary</dc:creator>
  <cp:lastModifiedBy>Vikash Chaudhary</cp:lastModifiedBy>
  <cp:revision>4</cp:revision>
  <dcterms:created xsi:type="dcterms:W3CDTF">2025-03-12T10:47:23Z</dcterms:created>
  <dcterms:modified xsi:type="dcterms:W3CDTF">2025-03-15T13:02:23Z</dcterms:modified>
</cp:coreProperties>
</file>